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64" r:id="rId4"/>
    <p:sldId id="260" r:id="rId5"/>
    <p:sldId id="261" r:id="rId6"/>
    <p:sldId id="263" r:id="rId7"/>
  </p:sldIdLst>
  <p:sldSz cx="9144000" cy="5143500" type="screen16x9"/>
  <p:notesSz cx="6858000" cy="9144000"/>
  <p:embeddedFontLst>
    <p:embeddedFont>
      <p:font typeface="Albert Sans" panose="020B0604020202020204" charset="0"/>
      <p:bold r:id="rId9"/>
      <p:italic r:id="rId10"/>
      <p:boldItalic r:id="rId11"/>
    </p:embeddedFont>
    <p:embeddedFont>
      <p:font typeface="Bahnschrift SemiBold" panose="020B0502040204020203" pitchFamily="34" charset="0"/>
      <p:bold r:id="rId12"/>
    </p:embeddedFont>
    <p:embeddedFont>
      <p:font typeface="DM Sans" panose="020B0604020202020204" charset="0"/>
      <p:regular r:id="rId13"/>
    </p:embeddedFont>
    <p:embeddedFont>
      <p:font typeface="Franklin Gothic Heavy" panose="020B0903020102020204" pitchFamily="34" charset="0"/>
      <p:regular r:id="rId14"/>
      <p:italic r:id="rId15"/>
    </p:embeddedFont>
    <p:embeddedFont>
      <p:font typeface="Noto Sans KR Black" panose="020B0200000000000000"/>
      <p:bold r:id="rId16"/>
    </p:embeddedFont>
    <p:embeddedFont>
      <p:font typeface="Raleway" panose="020B0604020202020204" charset="-52"/>
      <p:regular r:id="rId17"/>
    </p:embeddedFont>
    <p:embeddedFont>
      <p:font typeface="Viaoda Libre" panose="020B0604020202020204" charset="-52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21486c3c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21486c3c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21486c3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21486c3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21486c3c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21486c3c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30" flipH="1">
            <a:off x="457525" y="368058"/>
            <a:ext cx="79311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3445725"/>
            <a:ext cx="8113800" cy="12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845200" y="1199375"/>
            <a:ext cx="4620300" cy="21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15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3072118">
            <a:off x="-2614977" y="-1976735"/>
            <a:ext cx="4433905" cy="386622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5782800" y="1249550"/>
            <a:ext cx="3361200" cy="389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-8424634">
            <a:off x="172170" y="-2061694"/>
            <a:ext cx="4599704" cy="40107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4050186">
            <a:off x="7011650" y="-2139285"/>
            <a:ext cx="6626046" cy="57777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2535450" y="1623725"/>
            <a:ext cx="41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2"/>
          </p:nvPr>
        </p:nvSpPr>
        <p:spPr>
          <a:xfrm>
            <a:off x="2535450" y="2833200"/>
            <a:ext cx="41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3"/>
          </p:nvPr>
        </p:nvSpPr>
        <p:spPr>
          <a:xfrm>
            <a:off x="2535450" y="4044525"/>
            <a:ext cx="41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4"/>
          </p:nvPr>
        </p:nvSpPr>
        <p:spPr>
          <a:xfrm>
            <a:off x="2535450" y="1302750"/>
            <a:ext cx="4131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5"/>
          </p:nvPr>
        </p:nvSpPr>
        <p:spPr>
          <a:xfrm>
            <a:off x="2535450" y="3723550"/>
            <a:ext cx="4131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6"/>
          </p:nvPr>
        </p:nvSpPr>
        <p:spPr>
          <a:xfrm>
            <a:off x="2535450" y="2513150"/>
            <a:ext cx="4131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48615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8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4361546">
            <a:off x="5069624" y="2708649"/>
            <a:ext cx="6626049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1388993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2"/>
          </p:nvPr>
        </p:nvSpPr>
        <p:spPr>
          <a:xfrm>
            <a:off x="4982696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1388993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4"/>
          </p:nvPr>
        </p:nvSpPr>
        <p:spPr>
          <a:xfrm>
            <a:off x="4982696" y="400682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1388990" y="400687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6"/>
          </p:nvPr>
        </p:nvSpPr>
        <p:spPr>
          <a:xfrm>
            <a:off x="4982698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7"/>
          </p:nvPr>
        </p:nvSpPr>
        <p:spPr>
          <a:xfrm>
            <a:off x="13889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8"/>
          </p:nvPr>
        </p:nvSpPr>
        <p:spPr>
          <a:xfrm>
            <a:off x="49826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9"/>
          </p:nvPr>
        </p:nvSpPr>
        <p:spPr>
          <a:xfrm>
            <a:off x="1388988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3"/>
          </p:nvPr>
        </p:nvSpPr>
        <p:spPr>
          <a:xfrm>
            <a:off x="1388998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4"/>
          </p:nvPr>
        </p:nvSpPr>
        <p:spPr>
          <a:xfrm>
            <a:off x="4982705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5"/>
          </p:nvPr>
        </p:nvSpPr>
        <p:spPr>
          <a:xfrm>
            <a:off x="4982702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9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-10217320">
            <a:off x="5733322" y="-2469272"/>
            <a:ext cx="6626053" cy="5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 hasCustomPrompt="1"/>
          </p:nvPr>
        </p:nvSpPr>
        <p:spPr>
          <a:xfrm flipH="1">
            <a:off x="457200" y="535613"/>
            <a:ext cx="3418200" cy="7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3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flipH="1">
            <a:off x="457200" y="1143166"/>
            <a:ext cx="34182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 hasCustomPrompt="1"/>
          </p:nvPr>
        </p:nvSpPr>
        <p:spPr>
          <a:xfrm>
            <a:off x="5268600" y="3691238"/>
            <a:ext cx="3418200" cy="7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3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5268600" y="4298566"/>
            <a:ext cx="34182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20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-1375060">
            <a:off x="-2000797" y="1668352"/>
            <a:ext cx="6626044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243050" y="456638"/>
            <a:ext cx="54435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4641006" y="1310655"/>
            <a:ext cx="4045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457200" y="3847013"/>
            <a:ext cx="57573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Freepik</a:t>
            </a:r>
            <a:r>
              <a:rPr lang="en-GB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2026950" y="3196950"/>
            <a:ext cx="50901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2026950" y="1359575"/>
            <a:ext cx="50901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2026950" y="3546450"/>
            <a:ext cx="50901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2026950" y="1709075"/>
            <a:ext cx="50901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229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5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2199912">
            <a:off x="-3751676" y="-381272"/>
            <a:ext cx="6626045" cy="57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>
            <a:fillRect/>
          </a:stretch>
        </p:blipFill>
        <p:spPr>
          <a:xfrm rot="-5810095">
            <a:off x="-1681503" y="-1718043"/>
            <a:ext cx="4467740" cy="3895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>
            <a:spLocks noGrp="1"/>
          </p:cNvSpPr>
          <p:nvPr>
            <p:ph type="pic" idx="2"/>
          </p:nvPr>
        </p:nvSpPr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68950" y="370700"/>
            <a:ext cx="2841900" cy="7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ctrTitle"/>
          </p:nvPr>
        </p:nvSpPr>
        <p:spPr>
          <a:xfrm rot="130" flipH="1">
            <a:off x="457525" y="368058"/>
            <a:ext cx="79311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/>
              <a:t>Взгляд южно-корейских СМИ на корейские диаспоры</a:t>
            </a:r>
            <a:endParaRPr lang="ru-RU" sz="6000" i="1"/>
          </a:p>
        </p:txBody>
      </p:sp>
      <p:pic>
        <p:nvPicPr>
          <p:cNvPr id="4" name="Изображение 3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115" y="3885565"/>
            <a:ext cx="1283335" cy="1219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custDataLst>
              <p:tags r:id="rId1"/>
            </p:custDataLst>
          </p:nvPr>
        </p:nvSpPr>
        <p:spPr>
          <a:xfrm>
            <a:off x="1536700" y="843915"/>
            <a:ext cx="2470785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rPr>
              <a:t>ПРОБЛЕМА</a:t>
            </a:r>
          </a:p>
        </p:txBody>
      </p:sp>
      <p:sp>
        <p:nvSpPr>
          <p:cNvPr id="248" name="Google Shape;248;p38"/>
          <p:cNvSpPr txBox="1"/>
          <p:nvPr>
            <p:custDataLst>
              <p:tags r:id="rId2"/>
            </p:custDataLst>
          </p:nvPr>
        </p:nvSpPr>
        <p:spPr>
          <a:xfrm>
            <a:off x="828040" y="1920875"/>
            <a:ext cx="4087495" cy="286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Отсутствие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систематизированного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анализа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медийного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дискурса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диаспорах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затрудняет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понимание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того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,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как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общество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воспринимает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этот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феномен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,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какие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стереотипы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и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представления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связаны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с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понятием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«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диаспора</a:t>
            </a:r>
            <a:r>
              <a:rPr lang="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»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.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Ручное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изучение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большого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объёма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текстов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требует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значительных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временных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и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ресурсных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затрат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.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Автоматизированный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анализ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мог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бы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решить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эту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проблему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,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но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не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всегда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доступные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инструменты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предоставляют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нужную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глубину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и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гибкость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 </a:t>
            </a:r>
            <a:r>
              <a:rPr lang="en-US" altLang="en-US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анализа</a:t>
            </a:r>
            <a:r>
              <a:rPr lang="en-US" altLang="ru-RU">
                <a:solidFill>
                  <a:schemeClr val="dk1"/>
                </a:solidFill>
                <a:latin typeface="Bahnschrift SemiBold" panose="020B0502040204020203" charset="0"/>
                <a:ea typeface="Albert Sans"/>
                <a:cs typeface="Bahnschrift SemiBold" panose="020B0502040204020203" charset="0"/>
                <a:sym typeface="Albert Sans"/>
              </a:rPr>
              <a:t>.</a:t>
            </a:r>
          </a:p>
        </p:txBody>
      </p:sp>
      <p:sp>
        <p:nvSpPr>
          <p:cNvPr id="256" name="Google Shape;256;p38"/>
          <p:cNvSpPr txBox="1"/>
          <p:nvPr>
            <p:custDataLst>
              <p:tags r:id="rId3"/>
            </p:custDataLst>
          </p:nvPr>
        </p:nvSpPr>
        <p:spPr>
          <a:xfrm>
            <a:off x="6772275" y="1920875"/>
            <a:ext cx="1750695" cy="2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Число текстов – 29 </a:t>
            </a:r>
            <a:endParaRPr lang="ru-RU" dirty="0"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Количество СМИ – 4 (</a:t>
            </a:r>
            <a:r>
              <a:rPr lang="en-US" dirty="0" err="1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Dongponews</a:t>
            </a:r>
            <a:r>
              <a:rPr lang="en-US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, </a:t>
            </a:r>
            <a:r>
              <a:rPr lang="en-US" dirty="0" err="1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Yonhap</a:t>
            </a:r>
            <a:r>
              <a:rPr lang="en-US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, Korea Times, World Korean</a:t>
            </a:r>
            <a:r>
              <a:rPr lang="ru-RU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)</a:t>
            </a:r>
            <a:endParaRPr lang="ru-RU" dirty="0"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Время выхода: 27.10.2025-11.11.2025</a:t>
            </a:r>
            <a:endParaRPr>
              <a:solidFill>
                <a:schemeClr val="dk1"/>
              </a:solidFill>
              <a:latin typeface="Bahnschrift SemiBold" panose="020B0502040204020203" charset="0"/>
              <a:ea typeface="Albert Sans"/>
              <a:cs typeface="Bahnschrift SemiBold" panose="020B0502040204020203" charset="0"/>
              <a:sym typeface="Albert Sans"/>
            </a:endParaRPr>
          </a:p>
        </p:txBody>
      </p:sp>
      <p:cxnSp>
        <p:nvCxnSpPr>
          <p:cNvPr id="257" name="Google Shape;257;p38"/>
          <p:cNvCxnSpPr/>
          <p:nvPr>
            <p:custDataLst>
              <p:tags r:id="rId4"/>
            </p:custDataLst>
          </p:nvPr>
        </p:nvCxnSpPr>
        <p:spPr>
          <a:xfrm>
            <a:off x="2772278" y="1348180"/>
            <a:ext cx="0" cy="57277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252;p38"/>
          <p:cNvSpPr txBox="1"/>
          <p:nvPr>
            <p:custDataLst>
              <p:tags r:id="rId5"/>
            </p:custDataLst>
          </p:nvPr>
        </p:nvSpPr>
        <p:spPr>
          <a:xfrm>
            <a:off x="6572250" y="1275715"/>
            <a:ext cx="2056765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2300">
                <a:solidFill>
                  <a:schemeClr val="dk2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rPr>
              <a:t>НАЧАЛЬНЫЕ ДАННЫЕ</a:t>
            </a:r>
          </a:p>
        </p:txBody>
      </p:sp>
      <p:pic>
        <p:nvPicPr>
          <p:cNvPr id="5" name="Изображение 4"/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6280" y="3867785"/>
            <a:ext cx="853440" cy="1116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457200" y="1564005"/>
            <a:ext cx="2999740" cy="148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dirty="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Очищение лишних символов (*§©¶), цифр, латинских символов и пробелов (\</a:t>
            </a:r>
            <a:r>
              <a:rPr lang="en-US" dirty="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n</a:t>
            </a:r>
            <a:r>
              <a:rPr lang="ru-RU" dirty="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)</a:t>
            </a:r>
            <a:endParaRPr lang="ru-RU" dirty="0">
              <a:solidFill>
                <a:schemeClr val="tx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dirty="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Приведение к единому формату</a:t>
            </a:r>
            <a:endParaRPr lang="ru-RU" dirty="0">
              <a:solidFill>
                <a:schemeClr val="tx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dirty="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Удаление слов, не несущих смысловую нагрузку (стоп-слова)</a:t>
            </a:r>
            <a:endParaRPr lang="ru-RU" dirty="0">
              <a:solidFill>
                <a:schemeClr val="tx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None/>
            </a:pPr>
            <a:endParaRPr lang="ru-RU" altLang="en-GB" dirty="0">
              <a:solidFill>
                <a:schemeClr val="tx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4"/>
          </p:nvPr>
        </p:nvSpPr>
        <p:spPr>
          <a:xfrm>
            <a:off x="3851910" y="4156075"/>
            <a:ext cx="4106545" cy="6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dirty="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Характерные слова для отдельных отрывков (частоту делим на количество упоминаний в тексте)</a:t>
            </a:r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5"/>
          </p:nvPr>
        </p:nvSpPr>
        <p:spPr>
          <a:xfrm>
            <a:off x="457445" y="4156098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altLang="en-US">
                <a:latin typeface="Bahnschrift SemiBold" panose="020B0502040204020203" charset="0"/>
                <a:cs typeface="Bahnschrift SemiBold" panose="020B0502040204020203" charset="0"/>
              </a:rPr>
              <a:t>Е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диница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синтаксиса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языка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,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которая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представляет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один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элемент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кода</a:t>
            </a:r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6"/>
          </p:nvPr>
        </p:nvSpPr>
        <p:spPr>
          <a:xfrm>
            <a:off x="3851275" y="2816860"/>
            <a:ext cx="4107180" cy="6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К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оличество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раз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,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которое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элемент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появляется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в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наборе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данных</a:t>
            </a:r>
            <a:endParaRPr lang="en-GB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7"/>
          </p:nvPr>
        </p:nvSpPr>
        <p:spPr>
          <a:xfrm>
            <a:off x="457200" y="1234440"/>
            <a:ext cx="2716530" cy="3917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ПРЕДОБРАБОТКА</a:t>
            </a:r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8"/>
          </p:nvPr>
        </p:nvSpPr>
        <p:spPr>
          <a:xfrm>
            <a:off x="3851763" y="120384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+mn-ea"/>
              </a:rPr>
              <a:t>ЛЕММА</a:t>
            </a:r>
            <a:endParaRPr lang="en-GB"/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9"/>
          </p:nvPr>
        </p:nvSpPr>
        <p:spPr>
          <a:xfrm>
            <a:off x="457443" y="3868722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ym typeface="+mn-ea"/>
              </a:rPr>
              <a:t>ТОКЕН</a:t>
            </a:r>
            <a:endParaRPr lang="en-GB"/>
          </a:p>
        </p:txBody>
      </p:sp>
      <p:sp>
        <p:nvSpPr>
          <p:cNvPr id="231" name="Google Shape;231;p36"/>
          <p:cNvSpPr txBox="1">
            <a:spLocks noGrp="1"/>
          </p:cNvSpPr>
          <p:nvPr>
            <p:ph type="subTitle" idx="14"/>
          </p:nvPr>
        </p:nvSpPr>
        <p:spPr>
          <a:xfrm>
            <a:off x="3851770" y="3867452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TF-IDF </a:t>
            </a:r>
            <a:endParaRPr lang="en-GB"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5"/>
          </p:nvPr>
        </p:nvSpPr>
        <p:spPr>
          <a:xfrm>
            <a:off x="3851767" y="242516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Ч</a:t>
            </a:r>
            <a:r>
              <a:rPr lang="ru-RU" altLang="en-US">
                <a:sym typeface="+mn-ea"/>
              </a:rPr>
              <a:t>АСТОТА</a:t>
            </a:r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ПОНЯТИЙНЫЙ АППАРАТ</a:t>
            </a:r>
            <a:endParaRPr lang="ru-RU" altLang="en-GB" i="1"/>
          </a:p>
        </p:txBody>
      </p:sp>
      <p:sp>
        <p:nvSpPr>
          <p:cNvPr id="2" name="Google Shape;226;p36"/>
          <p:cNvSpPr txBox="1"/>
          <p:nvPr/>
        </p:nvSpPr>
        <p:spPr>
          <a:xfrm>
            <a:off x="3851910" y="1525905"/>
            <a:ext cx="4106545" cy="62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altLang="en-GB">
                <a:latin typeface="Bahnschrift SemiBold" panose="020B0502040204020203" charset="0"/>
                <a:cs typeface="Bahnschrift SemiBold" panose="020B0502040204020203" charset="0"/>
              </a:rPr>
              <a:t>Начальная форма слова (кошка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= </a:t>
            </a:r>
            <a:r>
              <a:rPr lang="ru-RU" altLang="en-GB">
                <a:latin typeface="Bahnschrift SemiBold" panose="020B0502040204020203" charset="0"/>
                <a:cs typeface="Bahnschrift SemiBold" panose="020B0502040204020203" charset="0"/>
              </a:rPr>
              <a:t>кошки);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B6C00"/>
              </a:buClr>
              <a:buSzPts val="1100"/>
              <a:buFont typeface="Wingdings" panose="05000000000000000000" charset="0"/>
              <a:buChar char="v"/>
            </a:pPr>
            <a:r>
              <a:rPr lang="ru-RU" altLang="en-GB">
                <a:latin typeface="Bahnschrift SemiBold" panose="020B0502040204020203" charset="0"/>
                <a:cs typeface="Bahnschrift SemiBold" panose="020B0502040204020203" charset="0"/>
              </a:rPr>
              <a:t>В контексте корейского языка: </a:t>
            </a:r>
            <a:r>
              <a:rPr lang="ko-KR" altLang="en-GB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날에</a:t>
            </a:r>
            <a:r>
              <a:rPr lang="en-US" altLang="ko-KR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 = </a:t>
            </a:r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날</a:t>
            </a:r>
            <a:r>
              <a:rPr lang="en-US" altLang="ko-KR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+</a:t>
            </a:r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에</a:t>
            </a:r>
          </a:p>
        </p:txBody>
      </p:sp>
      <p:pic>
        <p:nvPicPr>
          <p:cNvPr id="4" name="Изображение 3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5494" b="5691"/>
          <a:stretch>
            <a:fillRect/>
          </a:stretch>
        </p:blipFill>
        <p:spPr>
          <a:xfrm flipH="1">
            <a:off x="7308215" y="2425065"/>
            <a:ext cx="2083435" cy="269621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7254875" y="2783840"/>
            <a:ext cx="393065" cy="364490"/>
          </a:xfrm>
          <a:prstGeom prst="ellipse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308215" y="2571750"/>
            <a:ext cx="511175" cy="747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ru-RU" sz="4800">
                <a:latin typeface="Bahnschrift SemiBold" panose="020B0502040204020203" charset="0"/>
                <a:cs typeface="Bahnschrift SemiBold" panose="020B0502040204020203" charset="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4500245" y="113665"/>
            <a:ext cx="4578985" cy="2602230"/>
          </a:xfrm>
          <a:prstGeom prst="roundRect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4" name="Изображение 3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8045" y="168910"/>
            <a:ext cx="4175760" cy="249174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0225" y="2715895"/>
            <a:ext cx="4513580" cy="229044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40335" y="1845310"/>
            <a:ext cx="1612265" cy="3161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날에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어떨까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이는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남은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이들을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</a:rPr>
              <a:t>그리고</a:t>
            </a:r>
          </a:p>
          <a:p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Noto Sans KR Black" panose="020B0200000000000000" charset="-122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123440" y="1313815"/>
            <a:ext cx="10979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근데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그는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에게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있다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없다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간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이번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씨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이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그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저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것</a:t>
            </a:r>
            <a:endParaRPr lang="ko-KR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Noto Sans KR Black" panose="020B0200000000000000" charset="-122"/>
                <a:ea typeface="Noto Sans KR Black" panose="020B0200000000000000" charset="-122"/>
                <a:cs typeface="Franklin Gothic Heavy" panose="020B0903020102020204" charset="0"/>
                <a:sym typeface="+mn-ea"/>
              </a:rPr>
              <a:t>위해</a:t>
            </a:r>
            <a:endParaRPr lang="ru-RU" altLang="en-US" sz="1800">
              <a:latin typeface="Noto Sans KR Black" panose="020B0200000000000000" charset="-122"/>
              <a:ea typeface="Noto Sans KR Black" panose="020B0200000000000000" charset="-122"/>
              <a:cs typeface="Franklin Gothic Heavy" panose="020B0903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мещающее содержимое 2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500" t="5386" r="6368"/>
          <a:stretch>
            <a:fillRect/>
          </a:stretch>
        </p:blipFill>
        <p:spPr>
          <a:xfrm>
            <a:off x="107315" y="51435"/>
            <a:ext cx="4544695" cy="2461895"/>
          </a:xfrm>
          <a:prstGeom prst="rect">
            <a:avLst/>
          </a:prstGeom>
        </p:spPr>
      </p:pic>
      <p:pic>
        <p:nvPicPr>
          <p:cNvPr id="5" name="Замещающее содержимое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614" t="6654" r="6750" b="1403"/>
          <a:stretch>
            <a:fillRect/>
          </a:stretch>
        </p:blipFill>
        <p:spPr>
          <a:xfrm>
            <a:off x="97155" y="2571750"/>
            <a:ext cx="4554220" cy="237045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932045" y="123190"/>
            <a:ext cx="3852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ym typeface="+mn-ea"/>
              </a:rPr>
              <a:t>다문화</a:t>
            </a:r>
            <a:r>
              <a:rPr lang="en-US" altLang="ko-KR" sz="3600">
                <a:sym typeface="+mn-ea"/>
              </a:rPr>
              <a:t>, </a:t>
            </a:r>
            <a:r>
              <a:rPr lang="ko-KR" altLang="en-US" sz="3600">
                <a:sym typeface="+mn-ea"/>
              </a:rPr>
              <a:t>정체성</a:t>
            </a: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872480" y="2643505"/>
            <a:ext cx="2912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ym typeface="+mn-ea"/>
              </a:rPr>
              <a:t>정책</a:t>
            </a:r>
            <a:r>
              <a:rPr lang="en-US" altLang="ru-RU" sz="3600">
                <a:sym typeface="+mn-ea"/>
              </a:rPr>
              <a:t>, </a:t>
            </a:r>
            <a:r>
              <a:rPr lang="ko-KR" altLang="en-US" sz="3600">
                <a:sym typeface="+mn-ea"/>
              </a:rPr>
              <a:t>역사</a:t>
            </a:r>
            <a:endParaRPr lang="ru-RU" altLang="en-US" sz="36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242560" y="3507740"/>
            <a:ext cx="370205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Bahnschrift SemiBold" panose="020B0502040204020203" charset="0"/>
              </a:rPr>
              <a:t>집권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-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захват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власти</a:t>
            </a: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Bahnschrift SemiBold" panose="020B0502040204020203" charset="0"/>
              </a:rPr>
              <a:t>취업반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-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группа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по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трудоустройству</a:t>
            </a: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Bahnschrift SemiBold" panose="020B0502040204020203" charset="0"/>
              </a:rPr>
              <a:t>도산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-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банкрот</a:t>
            </a: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Bahnschrift SemiBold" panose="020B0502040204020203" charset="0"/>
              </a:rPr>
              <a:t>차장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-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заместитель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начальника</a:t>
            </a: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Bahnschrift SemiBold" panose="020B0502040204020203" charset="0"/>
              </a:rPr>
              <a:t>불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-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срочно</a:t>
            </a: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Bahnschrift SemiBold" panose="020B0502040204020203" charset="0"/>
              </a:rPr>
              <a:t>시간</a:t>
            </a:r>
            <a:r>
              <a:rPr lang="en-US" altLang="ru-RU">
                <a:latin typeface="Bahnschrift SemiBold" panose="020B0502040204020203" charset="0"/>
                <a:cs typeface="Bahnschrift SemiBold" panose="020B0502040204020203" charset="0"/>
              </a:rPr>
              <a:t> - </a:t>
            </a:r>
            <a:r>
              <a:rPr lang="en-US" altLang="en-US">
                <a:latin typeface="Bahnschrift SemiBold" panose="020B0502040204020203" charset="0"/>
                <a:cs typeface="Bahnschrift SemiBold" panose="020B0502040204020203" charset="0"/>
              </a:rPr>
              <a:t>время</a:t>
            </a:r>
            <a:endParaRPr lang="ru-RU" altLang="en-US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076190" y="932180"/>
            <a:ext cx="3868420" cy="1639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연임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повто́рное</a:t>
            </a:r>
            <a:r>
              <a:rPr lang="en-US" altLang="ru-RU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назначе́ние</a:t>
            </a:r>
            <a:endParaRPr lang="en-US" altLang="en-US">
              <a:latin typeface="Bahnschrift SemiBold" panose="020B0502040204020203" charset="0"/>
              <a:ea typeface="Noto Sans KR Black" panose="020B0200000000000000" charset="-122"/>
              <a:cs typeface="Bahnschrift SemiBold" panose="020B0502040204020203" charset="0"/>
            </a:endParaRP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쉽게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легко</a:t>
            </a:r>
            <a:endParaRPr lang="en-US" altLang="en-US">
              <a:latin typeface="Noto Sans KR Black" panose="020B0200000000000000" charset="-122"/>
              <a:ea typeface="Noto Sans KR Black" panose="020B0200000000000000" charset="-122"/>
              <a:cs typeface="Noto Sans KR Black" panose="020B0200000000000000" charset="-122"/>
            </a:endParaRP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정부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правительство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</a:t>
            </a:r>
            <a:endParaRPr lang="en-US" altLang="ru-RU">
              <a:latin typeface="Noto Sans KR Black" panose="020B0200000000000000" charset="-122"/>
              <a:ea typeface="Noto Sans KR Black" panose="020B0200000000000000" charset="-122"/>
              <a:cs typeface="Noto Sans KR Black" panose="020B0200000000000000" charset="-122"/>
            </a:endParaRP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정체성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суть</a:t>
            </a:r>
            <a:endParaRPr lang="en-US" altLang="en-US">
              <a:latin typeface="Noto Sans KR Black" panose="020B0200000000000000" charset="-122"/>
              <a:ea typeface="Noto Sans KR Black" panose="020B0200000000000000" charset="-122"/>
              <a:cs typeface="Noto Sans KR Black" panose="020B0200000000000000" charset="-122"/>
            </a:endParaRP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도움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помощь</a:t>
            </a:r>
            <a:endParaRPr lang="en-US" altLang="en-US">
              <a:latin typeface="Noto Sans KR Black" panose="020B0200000000000000" charset="-122"/>
              <a:ea typeface="Noto Sans KR Black" panose="020B0200000000000000" charset="-122"/>
              <a:cs typeface="Noto Sans KR Black" panose="020B0200000000000000" charset="-122"/>
            </a:endParaRP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소식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новости</a:t>
            </a:r>
            <a:endParaRPr lang="en-US" altLang="en-US">
              <a:latin typeface="Bahnschrift SemiBold" panose="020B0502040204020203" charset="0"/>
              <a:ea typeface="Noto Sans KR Black" panose="020B0200000000000000" charset="-122"/>
              <a:cs typeface="Bahnschrift SemiBold" panose="020B0502040204020203" charset="0"/>
            </a:endParaRPr>
          </a:p>
          <a:p>
            <a:pPr algn="r"/>
            <a:r>
              <a:rPr lang="ko-KR" altLang="en-US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수석</a:t>
            </a:r>
            <a:r>
              <a:rPr lang="en-US" altLang="ru-RU">
                <a:latin typeface="Noto Sans KR Black" panose="020B0200000000000000" charset="-122"/>
                <a:ea typeface="Noto Sans KR Black" panose="020B0200000000000000" charset="-122"/>
                <a:cs typeface="Noto Sans KR Black" panose="020B0200000000000000" charset="-122"/>
                <a:sym typeface="+mn-ea"/>
              </a:rPr>
              <a:t> - </a:t>
            </a:r>
            <a:r>
              <a:rPr lang="en-US" altLang="en-US">
                <a:latin typeface="Bahnschrift SemiBold" panose="020B0502040204020203" charset="0"/>
                <a:ea typeface="Noto Sans KR Black" panose="020B0200000000000000" charset="-122"/>
                <a:cs typeface="Bahnschrift SemiBold" panose="020B0502040204020203" charset="0"/>
                <a:sym typeface="+mn-ea"/>
              </a:rPr>
              <a:t>руководитель</a:t>
            </a:r>
            <a:endParaRPr lang="en-US" altLang="en-US">
              <a:latin typeface="Bahnschrift SemiBold" panose="020B0502040204020203" charset="0"/>
              <a:ea typeface="Noto Sans KR Black" panose="020B0200000000000000" charset="-122"/>
              <a:cs typeface="Bahnschrift SemiBold" panose="020B0502040204020203" charset="0"/>
            </a:endParaRPr>
          </a:p>
          <a:p>
            <a:pPr algn="r"/>
            <a:endParaRPr lang="ru-RU" altLang="en-US">
              <a:latin typeface="Bahnschrift SemiBold" panose="020B0502040204020203" charset="0"/>
              <a:ea typeface="Noto Sans KR Black" panose="020B0200000000000000" charset="-122"/>
              <a:cs typeface="Bahnschrift SemiBold" panose="020B0502040204020203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737225" y="65659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altLang="ru-RU" sz="1200">
                <a:latin typeface="Bahnschrift SemiBold" panose="020B0502040204020203" charset="0"/>
                <a:cs typeface="Bahnschrift SemiBold" panose="020B0502040204020203" charset="0"/>
              </a:rPr>
              <a:t>(диаспора, идентичность)</a:t>
            </a: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737225" y="3220085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altLang="ru-RU" sz="1200">
                <a:latin typeface="Bahnschrift SemiBold" panose="020B0502040204020203" charset="0"/>
                <a:cs typeface="Bahnschrift SemiBold" panose="020B0502040204020203" charset="0"/>
              </a:rPr>
              <a:t>(политика, история)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20" y="2603500"/>
            <a:ext cx="5613400" cy="244729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395" y="123190"/>
            <a:ext cx="4378325" cy="2375535"/>
          </a:xfrm>
          <a:prstGeom prst="rect">
            <a:avLst/>
          </a:prstGeom>
        </p:spPr>
      </p:pic>
      <p:pic>
        <p:nvPicPr>
          <p:cNvPr id="10" name="Замещающая рамка рисунка 9"/>
          <p:cNvPicPr>
            <a:picLocks noGrp="1" noChangeAspect="1"/>
          </p:cNvPicPr>
          <p:nvPr>
            <p:ph type="pic" idx="2"/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901"/>
          <a:stretch>
            <a:fillRect/>
          </a:stretch>
        </p:blipFill>
        <p:spPr>
          <a:xfrm>
            <a:off x="1043940" y="4230370"/>
            <a:ext cx="1032510" cy="821055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 rot="5400000">
            <a:off x="6224270" y="2219960"/>
            <a:ext cx="4954905" cy="70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ru-RU" sz="4800">
                <a:latin typeface="Viaoda Libre" panose="00000500000000000000" charset="0"/>
                <a:cs typeface="Viaoda Libre" panose="00000500000000000000" charset="0"/>
              </a:rPr>
              <a:t>TWO BRIGHT IDEAS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69858267716535,&quot;left&quot;:48.9,&quot;top&quot;:103.27952755905513,&quot;width&quot;:622.187637795275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69858267716535,&quot;left&quot;:48.9,&quot;top&quot;:103.27952755905513,&quot;width&quot;:622.187637795275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69858267716535,&quot;left&quot;:48.911417322834644,&quot;top&quot;:103.27952755905513,&quot;width&quot;:622.17622047244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69858267716535,&quot;left&quot;:48.9,&quot;top&quot;:103.27952755905513,&quot;width&quot;:622.187637795275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69858267716535,&quot;left&quot;:48.911417322834644,&quot;top&quot;:103.27952755905513,&quot;width&quot;:622.176220472441}"/>
</p:tagLst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267</Words>
  <Application>Microsoft Office PowerPoint</Application>
  <PresentationFormat>Экран (16:9)</PresentationFormat>
  <Paragraphs>64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7" baseType="lpstr">
      <vt:lpstr>Viaoda Libre</vt:lpstr>
      <vt:lpstr>Raleway</vt:lpstr>
      <vt:lpstr>DM Sans</vt:lpstr>
      <vt:lpstr>Bahnschrift SemiBold</vt:lpstr>
      <vt:lpstr>Wingdings</vt:lpstr>
      <vt:lpstr>Arial</vt:lpstr>
      <vt:lpstr>Noto Sans KR Black</vt:lpstr>
      <vt:lpstr>Albert Sans</vt:lpstr>
      <vt:lpstr>Franklin Gothic Heavy</vt:lpstr>
      <vt:lpstr>Darker Grotesque SemiBold</vt:lpstr>
      <vt:lpstr>Minimal Gradient by Slidesgo</vt:lpstr>
      <vt:lpstr>Взгляд южно-корейских СМИ на корейские диаспоры</vt:lpstr>
      <vt:lpstr>Презентация PowerPoint</vt:lpstr>
      <vt:lpstr>ПОНЯТИЙНЫЙ АППАРАТ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Взгляд южно-корейских СМИ на корейские диаспоры</dc:title>
  <dc:creator/>
  <cp:lastModifiedBy>Студентческий Технический Отряд</cp:lastModifiedBy>
  <cp:revision>4</cp:revision>
  <dcterms:created xsi:type="dcterms:W3CDTF">2025-11-13T11:47:00Z</dcterms:created>
  <dcterms:modified xsi:type="dcterms:W3CDTF">2025-11-13T22:46:28Z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326C63AAEDBC443AA2F1FF00D6F7B741_13</vt:lpwstr>
  </property>
  <property fmtid="{D5CDD505-2E9C-101B-9397-08002B2CF9AE}" pid="3" name="KSOProductBuildVer">
    <vt:lpwstr>1049-12.2.0.23155</vt:lpwstr>
  </property>
</Properties>
</file>